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59" r:id="rId7"/>
    <p:sldId id="260" r:id="rId8"/>
    <p:sldId id="261" r:id="rId9"/>
    <p:sldId id="264" r:id="rId10"/>
    <p:sldId id="266" r:id="rId11"/>
    <p:sldId id="267" r:id="rId12"/>
    <p:sldId id="269" r:id="rId13"/>
    <p:sldId id="268" r:id="rId14"/>
    <p:sldId id="265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687"/>
  </p:normalViewPr>
  <p:slideViewPr>
    <p:cSldViewPr snapToGrid="0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0450A-17A7-C48E-7805-4A9BC9AABD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Credit Card Fraud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002D22-7C36-4BE0-792D-22A8E7CA1E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Serena Du</a:t>
            </a:r>
          </a:p>
        </p:txBody>
      </p:sp>
    </p:spTree>
    <p:extLst>
      <p:ext uri="{BB962C8B-B14F-4D97-AF65-F5344CB8AC3E}">
        <p14:creationId xmlns:p14="http://schemas.microsoft.com/office/powerpoint/2010/main" val="3759546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B5134-9206-DF77-E960-5D586D063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Model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55B4A-EAD1-8503-694D-CB8502721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89893"/>
            <a:ext cx="10178322" cy="3593591"/>
          </a:xfrm>
        </p:spPr>
        <p:txBody>
          <a:bodyPr>
            <a:normAutofit/>
          </a:bodyPr>
          <a:lstStyle/>
          <a:p>
            <a:r>
              <a:rPr lang="en-US" sz="2800" dirty="0"/>
              <a:t>Random Forest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3AA5C7F-3848-C9C4-61D0-8DDAEC746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678" y="2239246"/>
            <a:ext cx="10565019" cy="237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120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B5134-9206-DF77-E960-5D586D063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Model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55B4A-EAD1-8503-694D-CB8502721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89893"/>
            <a:ext cx="10178322" cy="3593591"/>
          </a:xfrm>
        </p:spPr>
        <p:txBody>
          <a:bodyPr>
            <a:normAutofit/>
          </a:bodyPr>
          <a:lstStyle/>
          <a:p>
            <a:r>
              <a:rPr lang="en-US" sz="2800" dirty="0" err="1"/>
              <a:t>XGBoost</a:t>
            </a:r>
            <a:endParaRPr lang="en-US" sz="2800" dirty="0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86B0F34-2778-28F6-F887-4D7E9F408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711" y="2120899"/>
            <a:ext cx="9791701" cy="367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067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B5134-9206-DF77-E960-5D586D063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Model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55B4A-EAD1-8503-694D-CB8502721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89893"/>
            <a:ext cx="10178322" cy="3593591"/>
          </a:xfrm>
        </p:spPr>
        <p:txBody>
          <a:bodyPr>
            <a:normAutofit/>
          </a:bodyPr>
          <a:lstStyle/>
          <a:p>
            <a:r>
              <a:rPr lang="en-US" sz="2800" dirty="0"/>
              <a:t>Artificial Neural Network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8A48D66-BE5B-1245-C0BA-A0FB10764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911" y="2305049"/>
            <a:ext cx="10212295" cy="359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83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BB8C1D0E-0B06-46C9-A8BD-A8E13FF99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1ADC4A-8537-4084-99C7-F8D378A64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5B4DF-9EC2-6585-CCBF-AD42C626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9" y="954923"/>
            <a:ext cx="5875694" cy="45046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9600" spc="800" dirty="0" err="1"/>
              <a:t>XGBoost</a:t>
            </a:r>
            <a:endParaRPr lang="en-US" sz="9600" spc="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49650-AB5E-4DA9-D028-B1BA826D1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323" y="4001039"/>
            <a:ext cx="5877385" cy="8418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b="1" cap="all" spc="400" dirty="0">
                <a:solidFill>
                  <a:schemeClr val="bg2"/>
                </a:solidFill>
              </a:rPr>
              <a:t>Winner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old medal">
            <a:extLst>
              <a:ext uri="{FF2B5EF4-FFF2-40B4-BE49-F238E27FC236}">
                <a16:creationId xmlns:a16="http://schemas.microsoft.com/office/drawing/2014/main" id="{267CA62F-C3CC-9F90-1D42-D91A26B3F6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62" r="40622" b="-1"/>
          <a:stretch/>
        </p:blipFill>
        <p:spPr>
          <a:xfrm>
            <a:off x="6909481" y="10"/>
            <a:ext cx="5282519" cy="6857990"/>
          </a:xfrm>
          <a:custGeom>
            <a:avLst/>
            <a:gdLst/>
            <a:ahLst/>
            <a:cxnLst/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94076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116DB-71C6-AAB7-EA26-3C7E92FBC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5E627-CB84-ECF6-156B-EE2B0ACBF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243013"/>
            <a:ext cx="10178322" cy="3593591"/>
          </a:xfrm>
        </p:spPr>
        <p:txBody>
          <a:bodyPr/>
          <a:lstStyle/>
          <a:p>
            <a:r>
              <a:rPr lang="en-US"/>
              <a:t>Location influences fraudulent activities the most</a:t>
            </a:r>
            <a:endParaRPr lang="en-US" dirty="0"/>
          </a:p>
        </p:txBody>
      </p:sp>
      <p:pic>
        <p:nvPicPr>
          <p:cNvPr id="7" name="Picture 6" descr="A graph with blue lines&#10;&#10;Description automatically generated">
            <a:extLst>
              <a:ext uri="{FF2B5EF4-FFF2-40B4-BE49-F238E27FC236}">
                <a16:creationId xmlns:a16="http://schemas.microsoft.com/office/drawing/2014/main" id="{4B59961C-82D6-B107-3BF5-FAA755B49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678" y="1685925"/>
            <a:ext cx="7772400" cy="465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2204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26F1B-E7CD-19CF-364D-CE200A939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0A39CF69-AAD6-B357-4E06-09FA0703AB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48" r="45212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9" name="Freeform 6">
            <a:extLst>
              <a:ext uri="{FF2B5EF4-FFF2-40B4-BE49-F238E27FC236}">
                <a16:creationId xmlns:a16="http://schemas.microsoft.com/office/drawing/2014/main" id="{5402222E-F041-43A0-81BC-1B3F2EF76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8A27C-BFAF-6163-CE0D-16AD8B2CF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6" y="1627441"/>
            <a:ext cx="6996273" cy="3593591"/>
          </a:xfrm>
        </p:spPr>
        <p:txBody>
          <a:bodyPr>
            <a:normAutofit/>
          </a:bodyPr>
          <a:lstStyle/>
          <a:p>
            <a:r>
              <a:rPr lang="en-US" dirty="0"/>
              <a:t>Data Cleaning and pre-processing is the most difficult part</a:t>
            </a:r>
          </a:p>
          <a:p>
            <a:r>
              <a:rPr lang="en-US" dirty="0"/>
              <a:t>Couldn’t further implement parameter tuning for ANN due to memory issue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D28A2-8EA4-4EF0-9056-3BDAA7290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89486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B217C2AD-51B4-40CE-A71F-F5D3F846D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1BF92E-23CF-4BFE-9E1F-C359BACFA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D21332B-FE15-41A6-8919-8563A89EA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088C78-C063-8B44-2ED5-3C5896703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901" y="3741641"/>
            <a:ext cx="10134198" cy="18579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7200" spc="800"/>
              <a:t>Thank YOu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439F6CA3-780D-4C3A-A889-C705E7E7D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D403EAE2-F54D-82AC-8EC5-B84C340D8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52271" y="941544"/>
            <a:ext cx="2487458" cy="248745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6335BA4-3C40-424B-A885-29B1007B8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3120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66738-3A3E-D688-80F8-EC7857422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727" y="382385"/>
            <a:ext cx="6335338" cy="1492132"/>
          </a:xfrm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9AA907EE-EC85-E181-D31F-9CDF1042D8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90" r="23069"/>
          <a:stretch/>
        </p:blipFill>
        <p:spPr>
          <a:xfrm>
            <a:off x="688434" y="-9525"/>
            <a:ext cx="4129822" cy="6867525"/>
          </a:xfrm>
          <a:prstGeom prst="rect">
            <a:avLst/>
          </a:prstGeom>
        </p:spPr>
      </p:pic>
      <p:sp>
        <p:nvSpPr>
          <p:cNvPr id="9" name="Freeform 6">
            <a:extLst>
              <a:ext uri="{FF2B5EF4-FFF2-40B4-BE49-F238E27FC236}">
                <a16:creationId xmlns:a16="http://schemas.microsoft.com/office/drawing/2014/main" id="{5402222E-F041-43A0-81BC-1B3F2EF76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03D19-3A05-B4EB-9312-D0224AFAE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8228" y="1743076"/>
            <a:ext cx="6335338" cy="3593591"/>
          </a:xfrm>
        </p:spPr>
        <p:txBody>
          <a:bodyPr>
            <a:normAutofit/>
          </a:bodyPr>
          <a:lstStyle/>
          <a:p>
            <a:r>
              <a:rPr lang="en-US"/>
              <a:t>Credit Card Transaction Data + User Demographic + Card information</a:t>
            </a:r>
          </a:p>
          <a:p>
            <a:r>
              <a:rPr lang="en-US"/>
              <a:t>Data Size: 6,877,837 rows with 46 columns</a:t>
            </a:r>
          </a:p>
          <a:p>
            <a:r>
              <a:rPr lang="en-US"/>
              <a:t>Predictive Modeling: Fraud Classification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D28A2-8EA4-4EF0-9056-3BDAA7290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89492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ABBEC-BE37-75CD-8A4F-DEF7436D1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</a:p>
        </p:txBody>
      </p:sp>
      <p:pic>
        <p:nvPicPr>
          <p:cNvPr id="5" name="Picture 4" descr="A graph of a distribution of a transaction amount&#10;&#10;Description automatically generated">
            <a:extLst>
              <a:ext uri="{FF2B5EF4-FFF2-40B4-BE49-F238E27FC236}">
                <a16:creationId xmlns:a16="http://schemas.microsoft.com/office/drawing/2014/main" id="{958F2EAD-ED14-0A08-39AF-7AEAD0983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977" y="1296785"/>
            <a:ext cx="7730984" cy="417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545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55B37-5830-792B-0566-ECE37EA6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</a:p>
        </p:txBody>
      </p:sp>
      <p:pic>
        <p:nvPicPr>
          <p:cNvPr id="5" name="Content Placeholder 4" descr="A green and orange bar graph&#10;&#10;Description automatically generated">
            <a:extLst>
              <a:ext uri="{FF2B5EF4-FFF2-40B4-BE49-F238E27FC236}">
                <a16:creationId xmlns:a16="http://schemas.microsoft.com/office/drawing/2014/main" id="{F3F3383D-22CF-7AC4-DB3C-4743430A46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3483" y="1426208"/>
            <a:ext cx="9609681" cy="4005583"/>
          </a:xfrm>
        </p:spPr>
      </p:pic>
    </p:spTree>
    <p:extLst>
      <p:ext uri="{BB962C8B-B14F-4D97-AF65-F5344CB8AC3E}">
        <p14:creationId xmlns:p14="http://schemas.microsoft.com/office/powerpoint/2010/main" val="3453003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A97BE-8BB1-EBE9-FEB5-BF684C008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AD103B9F-8F7F-16C3-3A1A-3366F00325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8" y="1071301"/>
            <a:ext cx="8472488" cy="5153647"/>
          </a:xfrm>
        </p:spPr>
      </p:pic>
    </p:spTree>
    <p:extLst>
      <p:ext uri="{BB962C8B-B14F-4D97-AF65-F5344CB8AC3E}">
        <p14:creationId xmlns:p14="http://schemas.microsoft.com/office/powerpoint/2010/main" val="730628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27338-A077-5E2E-A9CA-96D2E2568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</a:p>
        </p:txBody>
      </p:sp>
      <p:pic>
        <p:nvPicPr>
          <p:cNvPr id="5" name="Content Placeholder 4" descr="A graph of a bar chart&#10;&#10;Description automatically generated with medium confidence">
            <a:extLst>
              <a:ext uri="{FF2B5EF4-FFF2-40B4-BE49-F238E27FC236}">
                <a16:creationId xmlns:a16="http://schemas.microsoft.com/office/drawing/2014/main" id="{47FC0B85-4E3A-1378-C4CA-DC8650F652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1675134"/>
            <a:ext cx="5775725" cy="4139879"/>
          </a:xfrm>
        </p:spPr>
      </p:pic>
      <p:pic>
        <p:nvPicPr>
          <p:cNvPr id="7" name="Picture 6" descr="A graph of a number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19EE26B3-90C9-2C9B-1D98-065E0A7B5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75134"/>
            <a:ext cx="5882987" cy="413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043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E4A27-71E2-1707-059E-7097F840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B70C9-C572-AADF-7581-28B5929AA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89893"/>
            <a:ext cx="10178322" cy="3593591"/>
          </a:xfrm>
        </p:spPr>
        <p:txBody>
          <a:bodyPr/>
          <a:lstStyle/>
          <a:p>
            <a:r>
              <a:rPr lang="en-US" dirty="0"/>
              <a:t>Change data types  e.g.: Amount, Per Capital Income etc.</a:t>
            </a:r>
          </a:p>
          <a:p>
            <a:r>
              <a:rPr lang="en-US" dirty="0"/>
              <a:t>Create new columns e.g.: breakdown date to year, month, day; add </a:t>
            </a:r>
            <a:r>
              <a:rPr lang="en-US" i="1" dirty="0"/>
              <a:t>current age </a:t>
            </a:r>
            <a:r>
              <a:rPr lang="en-US" dirty="0"/>
              <a:t>based on pre-defined retirement age etc.</a:t>
            </a:r>
          </a:p>
          <a:p>
            <a:r>
              <a:rPr lang="en-US" dirty="0"/>
              <a:t>Under-sampling: 50/50 split for fraud and normal data</a:t>
            </a:r>
          </a:p>
          <a:p>
            <a:r>
              <a:rPr lang="en-US" dirty="0"/>
              <a:t>Feature pre-selection to get rid of some variables e.g.: Merchant name, apartment, address etc.</a:t>
            </a:r>
          </a:p>
          <a:p>
            <a:r>
              <a:rPr lang="en-US" dirty="0"/>
              <a:t>Fill missing values as 0</a:t>
            </a:r>
          </a:p>
          <a:p>
            <a:r>
              <a:rPr lang="en-US" dirty="0"/>
              <a:t>Scale data to balance impact of all variables</a:t>
            </a:r>
          </a:p>
          <a:p>
            <a:r>
              <a:rPr lang="en-US" dirty="0"/>
              <a:t>Dummy Coding for categorial variables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A blue rectangular object with white text&#10;&#10;Description automatically generated">
            <a:extLst>
              <a:ext uri="{FF2B5EF4-FFF2-40B4-BE49-F238E27FC236}">
                <a16:creationId xmlns:a16="http://schemas.microsoft.com/office/drawing/2014/main" id="{28C053CF-ED35-75AB-8117-7C5FD1AF6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8129" y="3439637"/>
            <a:ext cx="5830867" cy="308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955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35981-929B-EE68-187D-966AFC8CC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98046-056D-B84D-A717-D56EF92911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775362"/>
            <a:ext cx="10178322" cy="3593591"/>
          </a:xfrm>
        </p:spPr>
        <p:txBody>
          <a:bodyPr/>
          <a:lstStyle/>
          <a:p>
            <a:r>
              <a:rPr lang="en-US" dirty="0"/>
              <a:t>Elastic Net – Combine advantages of Lasso and Ridge 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6403D76-620E-914D-C5ED-C0E147DB8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678" y="2538968"/>
            <a:ext cx="7772400" cy="206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075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B5134-9206-DF77-E960-5D586D063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Model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55B4A-EAD1-8503-694D-CB8502721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89893"/>
            <a:ext cx="10178322" cy="3593591"/>
          </a:xfrm>
        </p:spPr>
        <p:txBody>
          <a:bodyPr>
            <a:normAutofit/>
          </a:bodyPr>
          <a:lstStyle/>
          <a:p>
            <a:r>
              <a:rPr lang="en-US" sz="2800" dirty="0"/>
              <a:t>Logistic Regression</a:t>
            </a: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9533CA9-B37A-7717-8AA8-A11E98E58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999" y="2025649"/>
            <a:ext cx="8589963" cy="317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566074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27</TotalTime>
  <Words>186</Words>
  <Application>Microsoft Macintosh PowerPoint</Application>
  <PresentationFormat>Widescreen</PresentationFormat>
  <Paragraphs>36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Gill Sans MT</vt:lpstr>
      <vt:lpstr>Impact</vt:lpstr>
      <vt:lpstr>Badge</vt:lpstr>
      <vt:lpstr>Credit Card Fraud Detection</vt:lpstr>
      <vt:lpstr>Overview</vt:lpstr>
      <vt:lpstr>EDA</vt:lpstr>
      <vt:lpstr>EDA</vt:lpstr>
      <vt:lpstr>EDA</vt:lpstr>
      <vt:lpstr>EDA</vt:lpstr>
      <vt:lpstr>Data Cleaning</vt:lpstr>
      <vt:lpstr>Feature Selection</vt:lpstr>
      <vt:lpstr>Classification Model 1</vt:lpstr>
      <vt:lpstr>Classification Model 2</vt:lpstr>
      <vt:lpstr>Classification Model 3</vt:lpstr>
      <vt:lpstr>Classification Model 4</vt:lpstr>
      <vt:lpstr>XGBoost</vt:lpstr>
      <vt:lpstr>Insights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Fraud Detection</dc:title>
  <dc:creator>EE513</dc:creator>
  <cp:lastModifiedBy>EE513</cp:lastModifiedBy>
  <cp:revision>11</cp:revision>
  <dcterms:created xsi:type="dcterms:W3CDTF">2023-11-01T19:06:26Z</dcterms:created>
  <dcterms:modified xsi:type="dcterms:W3CDTF">2023-11-01T19:34:29Z</dcterms:modified>
</cp:coreProperties>
</file>

<file path=docProps/thumbnail.jpeg>
</file>